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30"/>
  </p:notesMasterIdLst>
  <p:handoutMasterIdLst>
    <p:handoutMasterId r:id="rId31"/>
  </p:handoutMasterIdLst>
  <p:sldIdLst>
    <p:sldId id="260" r:id="rId2"/>
    <p:sldId id="288" r:id="rId3"/>
    <p:sldId id="329" r:id="rId4"/>
    <p:sldId id="330" r:id="rId5"/>
    <p:sldId id="331" r:id="rId6"/>
    <p:sldId id="332" r:id="rId7"/>
    <p:sldId id="333" r:id="rId8"/>
    <p:sldId id="334" r:id="rId9"/>
    <p:sldId id="341" r:id="rId10"/>
    <p:sldId id="343" r:id="rId11"/>
    <p:sldId id="265" r:id="rId12"/>
    <p:sldId id="266" r:id="rId13"/>
    <p:sldId id="267" r:id="rId14"/>
    <p:sldId id="268" r:id="rId15"/>
    <p:sldId id="269" r:id="rId16"/>
    <p:sldId id="344" r:id="rId17"/>
    <p:sldId id="271" r:id="rId18"/>
    <p:sldId id="272" r:id="rId19"/>
    <p:sldId id="273" r:id="rId20"/>
    <p:sldId id="274" r:id="rId21"/>
    <p:sldId id="278" r:id="rId22"/>
    <p:sldId id="276" r:id="rId23"/>
    <p:sldId id="277" r:id="rId24"/>
    <p:sldId id="346" r:id="rId25"/>
    <p:sldId id="327" r:id="rId26"/>
    <p:sldId id="287" r:id="rId27"/>
    <p:sldId id="340" r:id="rId28"/>
    <p:sldId id="32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50938-165A-449D-9646-962BCA9F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053F06F6-79A9-4FC2-B913-195130006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65" y="747848"/>
            <a:ext cx="7744270" cy="53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51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B9276-9B93-4542-B4C3-AD168AB9F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94"/>
            <a:ext cx="12192000" cy="64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5B7A7-85B2-472F-A1EB-0A3B5950E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95"/>
            <a:ext cx="12192000" cy="65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A531E-B4D2-49B1-88F1-974A78374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59"/>
            <a:ext cx="12192000" cy="67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4CC11-DF56-41F5-B4B0-8EB1406B2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76"/>
            <a:ext cx="12192000" cy="65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4460-3A34-48EB-A33E-E9D94168C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" y="0"/>
            <a:ext cx="12101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5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075314DE-9BC4-41CB-AF83-99837FA74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219075"/>
            <a:ext cx="10044113" cy="66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61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A632-FD28-19C3-C3D1-B56634CB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75358-9894-F7EB-748D-BAA5EAA83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has a finite number of categories or labels for its values, 2 main types</a:t>
            </a:r>
          </a:p>
          <a:p>
            <a:r>
              <a:rPr lang="en-US" dirty="0"/>
              <a:t>Ordinal categorical variables</a:t>
            </a:r>
          </a:p>
          <a:p>
            <a:pPr lvl="1"/>
            <a:r>
              <a:rPr lang="en-US" dirty="0"/>
              <a:t>values follow a natural order, e.g. primary school, high school, college, university</a:t>
            </a:r>
          </a:p>
          <a:p>
            <a:r>
              <a:rPr lang="en-US" dirty="0"/>
              <a:t>Nominal categorical variables</a:t>
            </a:r>
          </a:p>
          <a:p>
            <a:pPr lvl="1"/>
            <a:r>
              <a:rPr lang="en-US" dirty="0"/>
              <a:t>values do not follow a natural order, e.g. colors, gender, countries, states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09FD0-9A48-031F-567B-2F3DA933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1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5FAE-38CB-A373-773B-064BF352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models and categorical data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F780C-50A9-54E1-F372-232E5A8E1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Some models can work with categorical data directly</a:t>
            </a:r>
          </a:p>
          <a:p>
            <a:pPr lvl="1"/>
            <a:r>
              <a:rPr lang="en-US" dirty="0"/>
              <a:t>e.g. decision tree</a:t>
            </a:r>
          </a:p>
          <a:p>
            <a:r>
              <a:rPr lang="en-US" dirty="0"/>
              <a:t>Most models cannot operate using string inputs</a:t>
            </a:r>
          </a:p>
          <a:p>
            <a:pPr lvl="1"/>
            <a:r>
              <a:rPr lang="en-US" dirty="0"/>
              <a:t>All input and output variables must be numeric</a:t>
            </a:r>
          </a:p>
          <a:p>
            <a:pPr lvl="1"/>
            <a:r>
              <a:rPr lang="en-US" dirty="0"/>
              <a:t>mostly a constraint of efficient implementation of ML algorithms rather than hard limitations, e.g. scikit-learn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68859-2158-B528-C717-E91FA4EF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8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511F-0D3B-A160-5AE6-DA3E91BD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Categorical variable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BF8B-4443-5E51-AEC1-F0CD210A2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Conversion of categorical data to numeric form</a:t>
            </a:r>
          </a:p>
          <a:p>
            <a:pPr lvl="1"/>
            <a:r>
              <a:rPr lang="en-US" dirty="0"/>
              <a:t>either of feature variable or target variable</a:t>
            </a:r>
          </a:p>
          <a:p>
            <a:r>
              <a:rPr lang="en-US" dirty="0"/>
              <a:t>If target variable is categorical</a:t>
            </a:r>
          </a:p>
          <a:p>
            <a:pPr lvl="1"/>
            <a:r>
              <a:rPr lang="en-US" dirty="0"/>
              <a:t>may need to convert predictions by the model back into a categorical form in order to present them or use them in some application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7C2FC-EB39-6A98-1A98-B6A609B6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4E5E-6528-4FAC-8065-570BA9E4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91" y="136525"/>
            <a:ext cx="10515600" cy="1325563"/>
          </a:xfrm>
        </p:spPr>
        <p:txBody>
          <a:bodyPr/>
          <a:lstStyle/>
          <a:p>
            <a:r>
              <a:rPr lang="en-US" dirty="0"/>
              <a:t>Machine Learning Workflow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picture containing screenshot, text, font, line&#10;&#10;Description automatically generated">
            <a:extLst>
              <a:ext uri="{FF2B5EF4-FFF2-40B4-BE49-F238E27FC236}">
                <a16:creationId xmlns:a16="http://schemas.microsoft.com/office/drawing/2014/main" id="{0B658420-8F0B-45C5-93A6-BE017C02A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40" y="871676"/>
            <a:ext cx="8273305" cy="60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62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37B1-1B37-44F5-6A03-0C8EF1D6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93" y="681037"/>
            <a:ext cx="99984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variable encoding types</a:t>
            </a:r>
            <a:br>
              <a:rPr lang="en-US" dirty="0"/>
            </a:b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0FDA8-4E28-E218-5E0C-D790012EF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022" y="2302281"/>
            <a:ext cx="10515600" cy="4351338"/>
          </a:xfrm>
        </p:spPr>
        <p:txBody>
          <a:bodyPr/>
          <a:lstStyle/>
          <a:p>
            <a:r>
              <a:rPr lang="en-MY" dirty="0"/>
              <a:t>Ordinal Encoding</a:t>
            </a:r>
          </a:p>
          <a:p>
            <a:r>
              <a:rPr lang="en-MY" dirty="0"/>
              <a:t>One-Hot Encoding</a:t>
            </a:r>
          </a:p>
          <a:p>
            <a:r>
              <a:rPr lang="en-MY" dirty="0"/>
              <a:t>Dummy Variable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F940-F9CE-07A8-B301-F70E7F1D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8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01556-31FD-5AA7-2947-869CBB01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296D7-CCD3-169E-50F4-A6F5AA311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54" y="1547480"/>
            <a:ext cx="9308784" cy="390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4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BB1F2-F9C0-CB60-1E2C-7A23399A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31B5-66AD-BE6B-44A3-D46B272A7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1" y="2773715"/>
            <a:ext cx="7457589" cy="3462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BA97E-8960-92C1-CC7B-9245C7DF0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9" y="214689"/>
            <a:ext cx="5968752" cy="24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74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6E95B-59FC-4E71-2695-D0D4DD4B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8A403-9112-8C19-45C8-A2A6C27D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4" y="3429000"/>
            <a:ext cx="5362942" cy="2525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DA1DF-509A-544F-3B50-605278B7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4" y="550742"/>
            <a:ext cx="5244462" cy="2202431"/>
          </a:xfrm>
          <a:prstGeom prst="rect">
            <a:avLst/>
          </a:prstGeom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07378929-9DC5-B2E0-F7A2-77C1BD931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73" y="765310"/>
            <a:ext cx="57957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6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95BE-5C40-47AA-9479-CA04D21E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Training, test and validation split 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E589D-332D-4DC6-ABCD-B6D60A1E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B2667-1388-4CA0-9B71-BE69B0A3E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22" y="1581098"/>
            <a:ext cx="8695173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9A3CB-7CAD-039E-4D4E-D6BE4A84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25065-6358-D73C-997B-85A3D65EE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97" y="279238"/>
            <a:ext cx="7874405" cy="62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4E5E-6528-4FAC-8065-570BA9E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9A89-2894-44B8-B80B-7D0061D8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9" y="1690688"/>
            <a:ext cx="10284448" cy="426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8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725C-936F-4B15-A907-137A6F96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55-576A-4D76-81F6-DFC1CE042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Model – a set of patterns learned from data.</a:t>
            </a:r>
          </a:p>
          <a:p>
            <a:r>
              <a:rPr lang="en-US" dirty="0"/>
              <a:t>Algorithm – a specific ML process used to train a model.</a:t>
            </a:r>
          </a:p>
          <a:p>
            <a:r>
              <a:rPr lang="en-US" dirty="0"/>
              <a:t>Training data – the dataset from which the algorithm learns the model.</a:t>
            </a:r>
          </a:p>
          <a:p>
            <a:r>
              <a:rPr lang="en-US" dirty="0"/>
              <a:t>Test data – a new dataset for reliably evaluating model performance.</a:t>
            </a:r>
          </a:p>
          <a:p>
            <a:r>
              <a:rPr lang="en-US" dirty="0"/>
              <a:t>Features – Variables (columns) in the dataset used to train the model.</a:t>
            </a:r>
          </a:p>
          <a:p>
            <a:r>
              <a:rPr lang="en-US" dirty="0"/>
              <a:t>Target variable – A specific variable you’re trying to predict.</a:t>
            </a:r>
          </a:p>
          <a:p>
            <a:r>
              <a:rPr lang="en-US" dirty="0"/>
              <a:t>Observations – Data points (rows) in the dataset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3170-2268-4AD3-B31D-F36CC66B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43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41DEA-B859-892B-2784-2A925043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28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9964B6E-2E8B-FF8D-7B45-6BD93675D09C}"/>
              </a:ext>
            </a:extLst>
          </p:cNvPr>
          <p:cNvSpPr/>
          <p:nvPr/>
        </p:nvSpPr>
        <p:spPr>
          <a:xfrm rot="16200000">
            <a:off x="5276753" y="-1022310"/>
            <a:ext cx="661267" cy="49242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C4D119-7521-7D89-7A80-8166ED83F8E1}"/>
              </a:ext>
            </a:extLst>
          </p:cNvPr>
          <p:cNvSpPr/>
          <p:nvPr/>
        </p:nvSpPr>
        <p:spPr>
          <a:xfrm rot="16200000">
            <a:off x="8894937" y="462962"/>
            <a:ext cx="501178" cy="194248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84ADB-7F2F-8A7B-7A4E-977423C2AE8D}"/>
              </a:ext>
            </a:extLst>
          </p:cNvPr>
          <p:cNvSpPr txBox="1"/>
          <p:nvPr/>
        </p:nvSpPr>
        <p:spPr>
          <a:xfrm>
            <a:off x="3032992" y="402629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</a:rPr>
              <a:t>Input / independent / feature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FE61-CBF6-3411-30F8-32B281D384BA}"/>
              </a:ext>
            </a:extLst>
          </p:cNvPr>
          <p:cNvSpPr txBox="1"/>
          <p:nvPr/>
        </p:nvSpPr>
        <p:spPr>
          <a:xfrm>
            <a:off x="7864207" y="308313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Output / dependent / target variable (label)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8D840-C82C-A734-4AA9-3F24E8B7D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21" y="1858259"/>
            <a:ext cx="7318397" cy="187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F2196-FF10-74B5-F8C8-768B72D59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95" y="4035547"/>
            <a:ext cx="3112852" cy="2419824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E5A248BD-2327-8EED-072A-C78D71F6CC22}"/>
              </a:ext>
            </a:extLst>
          </p:cNvPr>
          <p:cNvSpPr/>
          <p:nvPr/>
        </p:nvSpPr>
        <p:spPr>
          <a:xfrm>
            <a:off x="2377356" y="2257094"/>
            <a:ext cx="492304" cy="14783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F86DC-59B8-6ECA-42F0-4B23BC40E49A}"/>
              </a:ext>
            </a:extLst>
          </p:cNvPr>
          <p:cNvSpPr txBox="1"/>
          <p:nvPr/>
        </p:nvSpPr>
        <p:spPr>
          <a:xfrm>
            <a:off x="233465" y="2497139"/>
            <a:ext cx="2140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7030A0"/>
                </a:solidFill>
              </a:rPr>
              <a:t>Observations /</a:t>
            </a:r>
          </a:p>
          <a:p>
            <a:r>
              <a:rPr lang="en-MY" sz="2400" b="1" dirty="0">
                <a:solidFill>
                  <a:srgbClr val="7030A0"/>
                </a:solidFill>
              </a:rPr>
              <a:t>Samples /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7A776F-6D28-8DFA-C167-F5D756F51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71" y="4200972"/>
            <a:ext cx="3992802" cy="26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9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4E5E-6528-4FAC-8065-570BA9E4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91" y="136525"/>
            <a:ext cx="10515600" cy="1325563"/>
          </a:xfrm>
        </p:spPr>
        <p:txBody>
          <a:bodyPr/>
          <a:lstStyle/>
          <a:p>
            <a:r>
              <a:rPr lang="en-US" dirty="0"/>
              <a:t>Machine Learning Workflow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6A8A84A-B20E-42DB-B43A-75D8F3B40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5" y="1227091"/>
            <a:ext cx="6526870" cy="54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8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picture containing text, diagram, plan, font&#10;&#10;Description automatically generated">
            <a:extLst>
              <a:ext uri="{FF2B5EF4-FFF2-40B4-BE49-F238E27FC236}">
                <a16:creationId xmlns:a16="http://schemas.microsoft.com/office/drawing/2014/main" id="{D0863C6C-023C-42EC-94AB-7790693F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67" y="-42863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92D70-7E8F-414E-85AC-7F81056C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536E28DD-9E1F-4529-8E39-892CE4C3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465"/>
            <a:ext cx="12192000" cy="55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E844E-BA7D-453C-B866-90FD0A54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E2930-2F76-45C6-B274-8D3F26AC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A939D-9D41-4431-8AD8-011BA0F5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diagram of exploratory data analysis&#10;&#10;Description automatically generated">
            <a:extLst>
              <a:ext uri="{FF2B5EF4-FFF2-40B4-BE49-F238E27FC236}">
                <a16:creationId xmlns:a16="http://schemas.microsoft.com/office/drawing/2014/main" id="{012AF4EE-1D5B-40CD-BBC6-D785B0CE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13" y="807244"/>
            <a:ext cx="10223386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26E1F4-7DFF-4856-8633-F1734409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2C966166-2F4E-420F-A97C-ACBD3A25D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90" y="0"/>
            <a:ext cx="6537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50938-165A-449D-9646-962BCA9F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26186379-4BFA-4957-986B-B57B4812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468766"/>
            <a:ext cx="8776970" cy="565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9251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326</Words>
  <Application>Microsoft Office PowerPoint</Application>
  <PresentationFormat>Widescreen</PresentationFormat>
  <Paragraphs>66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Machine learning workflow</vt:lpstr>
      <vt:lpstr>Machine Learning Workflow</vt:lpstr>
      <vt:lpstr>Machine Learning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Categorical data</vt:lpstr>
      <vt:lpstr>ML models and categorical data</vt:lpstr>
      <vt:lpstr>Categorical variable encoding</vt:lpstr>
      <vt:lpstr>Categorical variable encoding types </vt:lpstr>
      <vt:lpstr>PowerPoint Presentation</vt:lpstr>
      <vt:lpstr>PowerPoint Presentation</vt:lpstr>
      <vt:lpstr>PowerPoint Presentation</vt:lpstr>
      <vt:lpstr>Training, test and validation split </vt:lpstr>
      <vt:lpstr>PowerPoint Presentation</vt:lpstr>
      <vt:lpstr>Machine Learning Workflow</vt:lpstr>
      <vt:lpstr>Key terms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119</cp:revision>
  <dcterms:created xsi:type="dcterms:W3CDTF">2019-11-01T05:22:45Z</dcterms:created>
  <dcterms:modified xsi:type="dcterms:W3CDTF">2023-06-12T14:25:42Z</dcterms:modified>
</cp:coreProperties>
</file>